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4" r:id="rId2"/>
    <p:sldId id="266" r:id="rId3"/>
    <p:sldId id="276" r:id="rId4"/>
    <p:sldId id="256" r:id="rId5"/>
    <p:sldId id="268" r:id="rId6"/>
    <p:sldId id="269" r:id="rId7"/>
    <p:sldId id="272" r:id="rId8"/>
    <p:sldId id="257" r:id="rId9"/>
    <p:sldId id="260" r:id="rId10"/>
    <p:sldId id="273" r:id="rId11"/>
    <p:sldId id="263" r:id="rId12"/>
    <p:sldId id="258" r:id="rId13"/>
    <p:sldId id="262" r:id="rId14"/>
    <p:sldId id="264" r:id="rId15"/>
    <p:sldId id="265" r:id="rId16"/>
    <p:sldId id="270" r:id="rId17"/>
    <p:sldId id="267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4C8"/>
    <a:srgbClr val="F25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8" autoAdjust="0"/>
    <p:restoredTop sz="88869" autoAdjust="0"/>
  </p:normalViewPr>
  <p:slideViewPr>
    <p:cSldViewPr snapToGrid="0">
      <p:cViewPr varScale="1">
        <p:scale>
          <a:sx n="66" d="100"/>
          <a:sy n="66" d="100"/>
        </p:scale>
        <p:origin x="15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8F8D8-962D-41CF-BB27-75BDA660453D}" type="doc">
      <dgm:prSet loTypeId="urn:microsoft.com/office/officeart/2005/8/layout/matrix3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270973-44EE-4CCD-8E5E-F054CBAAD62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32CD9A5-6F2A-4474-BEBA-505F0ADF0FD1}" type="parTrans" cxnId="{487BDEAD-98D7-475A-A17C-51B4FE6EB08E}">
      <dgm:prSet/>
      <dgm:spPr/>
      <dgm:t>
        <a:bodyPr/>
        <a:lstStyle/>
        <a:p>
          <a:endParaRPr lang="en-US"/>
        </a:p>
      </dgm:t>
    </dgm:pt>
    <dgm:pt modelId="{51EA08BC-2DAB-4841-959D-68D503BB0209}" type="sibTrans" cxnId="{487BDEAD-98D7-475A-A17C-51B4FE6EB08E}">
      <dgm:prSet/>
      <dgm:spPr/>
      <dgm:t>
        <a:bodyPr/>
        <a:lstStyle/>
        <a:p>
          <a:endParaRPr lang="en-US"/>
        </a:p>
      </dgm:t>
    </dgm:pt>
    <dgm:pt modelId="{B0C4EC60-EFE5-47FA-8E92-5637A465C9B2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E2DDACE-7D1F-4CBB-9169-83D4D9AFB5DF}" type="parTrans" cxnId="{61F6B585-C71A-41F4-80B7-7EBF24E4926D}">
      <dgm:prSet/>
      <dgm:spPr/>
      <dgm:t>
        <a:bodyPr/>
        <a:lstStyle/>
        <a:p>
          <a:endParaRPr lang="en-US"/>
        </a:p>
      </dgm:t>
    </dgm:pt>
    <dgm:pt modelId="{E5E12901-83EA-4CF4-A018-1CB674B24BAF}" type="sibTrans" cxnId="{61F6B585-C71A-41F4-80B7-7EBF24E4926D}">
      <dgm:prSet/>
      <dgm:spPr/>
      <dgm:t>
        <a:bodyPr/>
        <a:lstStyle/>
        <a:p>
          <a:endParaRPr lang="en-US"/>
        </a:p>
      </dgm:t>
    </dgm:pt>
    <dgm:pt modelId="{F301E4C8-4C94-43B2-9149-1BEBC5592C9C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448FC4B-260B-4CC8-878D-7B0409714BD4}" type="parTrans" cxnId="{5092E169-B0BB-4612-891A-D27CAFE44FB5}">
      <dgm:prSet/>
      <dgm:spPr/>
      <dgm:t>
        <a:bodyPr/>
        <a:lstStyle/>
        <a:p>
          <a:endParaRPr lang="en-US"/>
        </a:p>
      </dgm:t>
    </dgm:pt>
    <dgm:pt modelId="{E82D2FFD-8176-4310-85BF-7E3DFB79F677}" type="sibTrans" cxnId="{5092E169-B0BB-4612-891A-D27CAFE44FB5}">
      <dgm:prSet/>
      <dgm:spPr/>
      <dgm:t>
        <a:bodyPr/>
        <a:lstStyle/>
        <a:p>
          <a:endParaRPr lang="en-US"/>
        </a:p>
      </dgm:t>
    </dgm:pt>
    <dgm:pt modelId="{B9598C49-E8E4-48B3-ACAD-79991D9CAC33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97ED609-3EA8-4AAD-8E5C-E15EA45E655A}" type="parTrans" cxnId="{6F453D38-F280-48C3-AEB3-0AA3CB9585AB}">
      <dgm:prSet/>
      <dgm:spPr/>
      <dgm:t>
        <a:bodyPr/>
        <a:lstStyle/>
        <a:p>
          <a:endParaRPr lang="en-US"/>
        </a:p>
      </dgm:t>
    </dgm:pt>
    <dgm:pt modelId="{2A81AC1D-B7F4-4879-89C8-5F39FB13DB56}" type="sibTrans" cxnId="{6F453D38-F280-48C3-AEB3-0AA3CB9585AB}">
      <dgm:prSet/>
      <dgm:spPr/>
      <dgm:t>
        <a:bodyPr/>
        <a:lstStyle/>
        <a:p>
          <a:endParaRPr lang="en-US"/>
        </a:p>
      </dgm:t>
    </dgm:pt>
    <dgm:pt modelId="{502ABC88-C98C-47BE-94AE-D16022087CDA}" type="pres">
      <dgm:prSet presAssocID="{61C8F8D8-962D-41CF-BB27-75BDA660453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96F4FB-4F12-48E1-8F24-BB88F2A8EC63}" type="pres">
      <dgm:prSet presAssocID="{61C8F8D8-962D-41CF-BB27-75BDA660453D}" presName="diamond" presStyleLbl="bgShp" presStyleIdx="0" presStyleCnt="1" custScaleX="133333"/>
      <dgm:spPr>
        <a:solidFill>
          <a:srgbClr val="002060">
            <a:alpha val="20000"/>
          </a:srgbClr>
        </a:solidFill>
        <a:ln w="104775" cmpd="thinThick">
          <a:solidFill>
            <a:schemeClr val="tx1"/>
          </a:solidFill>
          <a:prstDash val="dash"/>
        </a:ln>
      </dgm:spPr>
      <dgm:t>
        <a:bodyPr/>
        <a:lstStyle/>
        <a:p>
          <a:endParaRPr lang="en-US"/>
        </a:p>
      </dgm:t>
    </dgm:pt>
    <dgm:pt modelId="{7A0357AF-998B-4EBA-8835-F10AFC386D9F}" type="pres">
      <dgm:prSet presAssocID="{61C8F8D8-962D-41CF-BB27-75BDA660453D}" presName="quad1" presStyleLbl="node1" presStyleIdx="0" presStyleCnt="4" custScaleX="166775" custScaleY="114048" custLinFactNeighborX="-31297" custLinFactNeighborY="-81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4F1BD-8E90-4E73-B015-1CACDC58FB97}" type="pres">
      <dgm:prSet presAssocID="{61C8F8D8-962D-41CF-BB27-75BDA660453D}" presName="quad2" presStyleLbl="node1" presStyleIdx="1" presStyleCnt="4" custScaleX="166775" custScaleY="114048" custLinFactNeighborX="29855" custLinFactNeighborY="-8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CC0B5-6F7C-4FE5-A5CB-F00C8B79E66F}" type="pres">
      <dgm:prSet presAssocID="{61C8F8D8-962D-41CF-BB27-75BDA660453D}" presName="quad3" presStyleLbl="node1" presStyleIdx="2" presStyleCnt="4" custScaleX="166775" custScaleY="114048" custLinFactNeighborX="-29851" custLinFactNeighborY="4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054E4-AEAC-4CB1-BDCE-E4EC1CDB9085}" type="pres">
      <dgm:prSet presAssocID="{61C8F8D8-962D-41CF-BB27-75BDA660453D}" presName="quad4" presStyleLbl="node1" presStyleIdx="3" presStyleCnt="4" custScaleX="166775" custScaleY="114048" custLinFactNeighborX="29856" custLinFactNeighborY="43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95C527-2F7F-4493-B8E3-DB45F4CE687A}" type="presOf" srcId="{F301E4C8-4C94-43B2-9149-1BEBC5592C9C}" destId="{6A8CC0B5-6F7C-4FE5-A5CB-F00C8B79E66F}" srcOrd="0" destOrd="0" presId="urn:microsoft.com/office/officeart/2005/8/layout/matrix3"/>
    <dgm:cxn modelId="{61F6B585-C71A-41F4-80B7-7EBF24E4926D}" srcId="{61C8F8D8-962D-41CF-BB27-75BDA660453D}" destId="{B0C4EC60-EFE5-47FA-8E92-5637A465C9B2}" srcOrd="1" destOrd="0" parTransId="{4E2DDACE-7D1F-4CBB-9169-83D4D9AFB5DF}" sibTransId="{E5E12901-83EA-4CF4-A018-1CB674B24BAF}"/>
    <dgm:cxn modelId="{487BDEAD-98D7-475A-A17C-51B4FE6EB08E}" srcId="{61C8F8D8-962D-41CF-BB27-75BDA660453D}" destId="{B4270973-44EE-4CCD-8E5E-F054CBAAD62A}" srcOrd="0" destOrd="0" parTransId="{632CD9A5-6F2A-4474-BEBA-505F0ADF0FD1}" sibTransId="{51EA08BC-2DAB-4841-959D-68D503BB0209}"/>
    <dgm:cxn modelId="{6F453D38-F280-48C3-AEB3-0AA3CB9585AB}" srcId="{61C8F8D8-962D-41CF-BB27-75BDA660453D}" destId="{B9598C49-E8E4-48B3-ACAD-79991D9CAC33}" srcOrd="3" destOrd="0" parTransId="{E97ED609-3EA8-4AAD-8E5C-E15EA45E655A}" sibTransId="{2A81AC1D-B7F4-4879-89C8-5F39FB13DB56}"/>
    <dgm:cxn modelId="{4FB76A4A-8A60-47F3-B6C2-85E0DC58B732}" type="presOf" srcId="{B9598C49-E8E4-48B3-ACAD-79991D9CAC33}" destId="{D06054E4-AEAC-4CB1-BDCE-E4EC1CDB9085}" srcOrd="0" destOrd="0" presId="urn:microsoft.com/office/officeart/2005/8/layout/matrix3"/>
    <dgm:cxn modelId="{98C5D0E1-E523-414D-9ACC-AEF5F3989172}" type="presOf" srcId="{61C8F8D8-962D-41CF-BB27-75BDA660453D}" destId="{502ABC88-C98C-47BE-94AE-D16022087CDA}" srcOrd="0" destOrd="0" presId="urn:microsoft.com/office/officeart/2005/8/layout/matrix3"/>
    <dgm:cxn modelId="{5869E51C-AD5F-4110-B739-620EA1135009}" type="presOf" srcId="{B4270973-44EE-4CCD-8E5E-F054CBAAD62A}" destId="{7A0357AF-998B-4EBA-8835-F10AFC386D9F}" srcOrd="0" destOrd="0" presId="urn:microsoft.com/office/officeart/2005/8/layout/matrix3"/>
    <dgm:cxn modelId="{CB7A5492-F224-4511-8944-FC56B7BA14CF}" type="presOf" srcId="{B0C4EC60-EFE5-47FA-8E92-5637A465C9B2}" destId="{7624F1BD-8E90-4E73-B015-1CACDC58FB97}" srcOrd="0" destOrd="0" presId="urn:microsoft.com/office/officeart/2005/8/layout/matrix3"/>
    <dgm:cxn modelId="{5092E169-B0BB-4612-891A-D27CAFE44FB5}" srcId="{61C8F8D8-962D-41CF-BB27-75BDA660453D}" destId="{F301E4C8-4C94-43B2-9149-1BEBC5592C9C}" srcOrd="2" destOrd="0" parTransId="{8448FC4B-260B-4CC8-878D-7B0409714BD4}" sibTransId="{E82D2FFD-8176-4310-85BF-7E3DFB79F677}"/>
    <dgm:cxn modelId="{2B6E9EDC-A1C9-45B2-BDDF-10C2E91C2BE6}" type="presParOf" srcId="{502ABC88-C98C-47BE-94AE-D16022087CDA}" destId="{7C96F4FB-4F12-48E1-8F24-BB88F2A8EC63}" srcOrd="0" destOrd="0" presId="urn:microsoft.com/office/officeart/2005/8/layout/matrix3"/>
    <dgm:cxn modelId="{B59946B5-63AA-4604-ABBC-BCA05091E670}" type="presParOf" srcId="{502ABC88-C98C-47BE-94AE-D16022087CDA}" destId="{7A0357AF-998B-4EBA-8835-F10AFC386D9F}" srcOrd="1" destOrd="0" presId="urn:microsoft.com/office/officeart/2005/8/layout/matrix3"/>
    <dgm:cxn modelId="{65CC1DDC-B598-4D64-9371-FBFE8A80410D}" type="presParOf" srcId="{502ABC88-C98C-47BE-94AE-D16022087CDA}" destId="{7624F1BD-8E90-4E73-B015-1CACDC58FB97}" srcOrd="2" destOrd="0" presId="urn:microsoft.com/office/officeart/2005/8/layout/matrix3"/>
    <dgm:cxn modelId="{6979D49E-A7A6-4F75-91D3-5783E5021E10}" type="presParOf" srcId="{502ABC88-C98C-47BE-94AE-D16022087CDA}" destId="{6A8CC0B5-6F7C-4FE5-A5CB-F00C8B79E66F}" srcOrd="3" destOrd="0" presId="urn:microsoft.com/office/officeart/2005/8/layout/matrix3"/>
    <dgm:cxn modelId="{5122976E-AD16-41C6-81F3-490579AB69F9}" type="presParOf" srcId="{502ABC88-C98C-47BE-94AE-D16022087CDA}" destId="{D06054E4-AEAC-4CB1-BDCE-E4EC1CDB908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D0875-DE62-46E5-BDDD-CAE4DD47CA77}" type="doc">
      <dgm:prSet loTypeId="urn:microsoft.com/office/officeart/2005/8/layout/matrix2" loCatId="matrix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FA7E205-12C7-4A15-A607-D96A61277D2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1D91BAD-EB2F-4A39-B7D7-7E06464AF8D4}" type="parTrans" cxnId="{70B34415-8DB2-4FC3-8039-1FB01B1886B7}">
      <dgm:prSet/>
      <dgm:spPr/>
      <dgm:t>
        <a:bodyPr/>
        <a:lstStyle/>
        <a:p>
          <a:endParaRPr lang="en-US"/>
        </a:p>
      </dgm:t>
    </dgm:pt>
    <dgm:pt modelId="{56EAB9CD-E792-4C41-B5B3-FC10D5AFBA94}" type="sibTrans" cxnId="{70B34415-8DB2-4FC3-8039-1FB01B1886B7}">
      <dgm:prSet/>
      <dgm:spPr/>
      <dgm:t>
        <a:bodyPr/>
        <a:lstStyle/>
        <a:p>
          <a:endParaRPr lang="en-US"/>
        </a:p>
      </dgm:t>
    </dgm:pt>
    <dgm:pt modelId="{2DD028D1-C9D2-4380-9026-DEAFFDDD6225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২০দিনে ফসল কাটতে পারে।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421E4C-3FE4-4351-9B09-767513548D22}" type="parTrans" cxnId="{1D2D7AFE-81E9-4DD9-A006-71A1883DFAB3}">
      <dgm:prSet/>
      <dgm:spPr/>
      <dgm:t>
        <a:bodyPr/>
        <a:lstStyle/>
        <a:p>
          <a:endParaRPr lang="en-US"/>
        </a:p>
      </dgm:t>
    </dgm:pt>
    <dgm:pt modelId="{431FD4AD-5E87-4B2D-BD62-A6067169F2A7}" type="sibTrans" cxnId="{1D2D7AFE-81E9-4DD9-A006-71A1883DFAB3}">
      <dgm:prSet/>
      <dgm:spPr/>
      <dgm:t>
        <a:bodyPr/>
        <a:lstStyle/>
        <a:p>
          <a:endParaRPr lang="en-US"/>
        </a:p>
      </dgm:t>
    </dgm:pt>
    <dgm:pt modelId="{975C6E1F-CF67-4E06-AC14-AC3A916B7E97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৩ জন লোক বাড়লে ফসল কাটবে কত দিনে ?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035B90-5DF7-4E89-84C1-3615B7812A7D}" type="parTrans" cxnId="{A83EFCCF-39F8-497C-BCEB-72A1E03382CC}">
      <dgm:prSet/>
      <dgm:spPr/>
      <dgm:t>
        <a:bodyPr/>
        <a:lstStyle/>
        <a:p>
          <a:endParaRPr lang="en-US"/>
        </a:p>
      </dgm:t>
    </dgm:pt>
    <dgm:pt modelId="{60628E9C-890E-4DD5-BD33-E9CF23472137}" type="sibTrans" cxnId="{A83EFCCF-39F8-497C-BCEB-72A1E03382CC}">
      <dgm:prSet/>
      <dgm:spPr/>
      <dgm:t>
        <a:bodyPr/>
        <a:lstStyle/>
        <a:p>
          <a:endParaRPr lang="en-US"/>
        </a:p>
      </dgm:t>
    </dgm:pt>
    <dgm:pt modelId="{7570C230-C256-40D5-AA04-F689EB14EB17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৫ দিনে ফসল কাটা  শেষ করতে অতিরিক্ত কত জন লোক লাগবে ?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067FCE-63BA-48A0-8053-782545C1A886}" type="parTrans" cxnId="{589FE6F9-A3C9-4EC3-8E8C-3AE6F608536B}">
      <dgm:prSet/>
      <dgm:spPr/>
      <dgm:t>
        <a:bodyPr/>
        <a:lstStyle/>
        <a:p>
          <a:endParaRPr lang="en-US"/>
        </a:p>
      </dgm:t>
    </dgm:pt>
    <dgm:pt modelId="{FEBB1F9B-48F1-49FC-A540-5238EEA1CA28}" type="sibTrans" cxnId="{589FE6F9-A3C9-4EC3-8E8C-3AE6F608536B}">
      <dgm:prSet/>
      <dgm:spPr/>
      <dgm:t>
        <a:bodyPr/>
        <a:lstStyle/>
        <a:p>
          <a:endParaRPr lang="en-US"/>
        </a:p>
      </dgm:t>
    </dgm:pt>
    <dgm:pt modelId="{8904ED7C-559C-41D8-9148-7CCE120A4391}" type="pres">
      <dgm:prSet presAssocID="{0A6D0875-DE62-46E5-BDDD-CAE4DD47CA7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9F79C5-0AA0-4195-AB34-F885C889A301}" type="pres">
      <dgm:prSet presAssocID="{0A6D0875-DE62-46E5-BDDD-CAE4DD47CA77}" presName="axisShape" presStyleLbl="bgShp" presStyleIdx="0" presStyleCnt="1" custScaleX="133544" custLinFactNeighborX="0" custLinFactNeighborY="211"/>
      <dgm:spPr/>
    </dgm:pt>
    <dgm:pt modelId="{A5B4C617-5FBA-4179-801D-275FD9B23870}" type="pres">
      <dgm:prSet presAssocID="{0A6D0875-DE62-46E5-BDDD-CAE4DD47CA77}" presName="rect1" presStyleLbl="node1" presStyleIdx="0" presStyleCnt="4" custScaleX="146213" custLinFactNeighborX="-26751" custLinFactNeighborY="-166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79C5A-42D3-420E-9AA7-E7068B3134DC}" type="pres">
      <dgm:prSet presAssocID="{0A6D0875-DE62-46E5-BDDD-CAE4DD47CA77}" presName="rect2" presStyleLbl="node1" presStyleIdx="1" presStyleCnt="4" custScaleX="167605" custScaleY="81725" custLinFactNeighborX="15939" custLinFactNeighborY="-11293">
        <dgm:presLayoutVars>
          <dgm:chMax val="0"/>
          <dgm:chPref val="0"/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AA656305-F10A-4517-83AE-2C7BDC7DCC1F}" type="pres">
      <dgm:prSet presAssocID="{0A6D0875-DE62-46E5-BDDD-CAE4DD47CA77}" presName="rect3" presStyleLbl="node1" presStyleIdx="2" presStyleCnt="4" custScaleX="158113" custScaleY="118923" custLinFactNeighborX="-29653" custLinFactNeighborY="4747">
        <dgm:presLayoutVars>
          <dgm:chMax val="0"/>
          <dgm:chPref val="0"/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C51582CC-B488-4CE5-85C4-48EB9F9A00F6}" type="pres">
      <dgm:prSet presAssocID="{0A6D0875-DE62-46E5-BDDD-CAE4DD47CA77}" presName="rect4" presStyleLbl="node1" presStyleIdx="3" presStyleCnt="4" custScaleX="131973" custLinFactNeighborX="216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3EFCCF-39F8-497C-BCEB-72A1E03382CC}" srcId="{0A6D0875-DE62-46E5-BDDD-CAE4DD47CA77}" destId="{975C6E1F-CF67-4E06-AC14-AC3A916B7E97}" srcOrd="2" destOrd="0" parTransId="{89035B90-5DF7-4E89-84C1-3615B7812A7D}" sibTransId="{60628E9C-890E-4DD5-BD33-E9CF23472137}"/>
    <dgm:cxn modelId="{2414C502-F733-4BFD-9BA2-3AD7641094BD}" type="presOf" srcId="{7570C230-C256-40D5-AA04-F689EB14EB17}" destId="{C51582CC-B488-4CE5-85C4-48EB9F9A00F6}" srcOrd="0" destOrd="0" presId="urn:microsoft.com/office/officeart/2005/8/layout/matrix2"/>
    <dgm:cxn modelId="{2DF5FDDD-9069-4C3A-A235-65DB44F8DC06}" type="presOf" srcId="{2DD028D1-C9D2-4380-9026-DEAFFDDD6225}" destId="{52479C5A-42D3-420E-9AA7-E7068B3134DC}" srcOrd="0" destOrd="0" presId="urn:microsoft.com/office/officeart/2005/8/layout/matrix2"/>
    <dgm:cxn modelId="{4C92A33D-FD73-463E-A346-8A7912932073}" type="presOf" srcId="{975C6E1F-CF67-4E06-AC14-AC3A916B7E97}" destId="{AA656305-F10A-4517-83AE-2C7BDC7DCC1F}" srcOrd="0" destOrd="0" presId="urn:microsoft.com/office/officeart/2005/8/layout/matrix2"/>
    <dgm:cxn modelId="{1D2D7AFE-81E9-4DD9-A006-71A1883DFAB3}" srcId="{0A6D0875-DE62-46E5-BDDD-CAE4DD47CA77}" destId="{2DD028D1-C9D2-4380-9026-DEAFFDDD6225}" srcOrd="1" destOrd="0" parTransId="{5C421E4C-3FE4-4351-9B09-767513548D22}" sibTransId="{431FD4AD-5E87-4B2D-BD62-A6067169F2A7}"/>
    <dgm:cxn modelId="{70B34415-8DB2-4FC3-8039-1FB01B1886B7}" srcId="{0A6D0875-DE62-46E5-BDDD-CAE4DD47CA77}" destId="{3FA7E205-12C7-4A15-A607-D96A61277D27}" srcOrd="0" destOrd="0" parTransId="{81D91BAD-EB2F-4A39-B7D7-7E06464AF8D4}" sibTransId="{56EAB9CD-E792-4C41-B5B3-FC10D5AFBA94}"/>
    <dgm:cxn modelId="{589FE6F9-A3C9-4EC3-8E8C-3AE6F608536B}" srcId="{0A6D0875-DE62-46E5-BDDD-CAE4DD47CA77}" destId="{7570C230-C256-40D5-AA04-F689EB14EB17}" srcOrd="3" destOrd="0" parTransId="{51067FCE-63BA-48A0-8053-782545C1A886}" sibTransId="{FEBB1F9B-48F1-49FC-A540-5238EEA1CA28}"/>
    <dgm:cxn modelId="{20ED0354-1E7A-401F-89D4-CD2E8F3D0030}" type="presOf" srcId="{0A6D0875-DE62-46E5-BDDD-CAE4DD47CA77}" destId="{8904ED7C-559C-41D8-9148-7CCE120A4391}" srcOrd="0" destOrd="0" presId="urn:microsoft.com/office/officeart/2005/8/layout/matrix2"/>
    <dgm:cxn modelId="{A8969B48-49E3-4A6F-9785-48BC42DEA827}" type="presOf" srcId="{3FA7E205-12C7-4A15-A607-D96A61277D27}" destId="{A5B4C617-5FBA-4179-801D-275FD9B23870}" srcOrd="0" destOrd="0" presId="urn:microsoft.com/office/officeart/2005/8/layout/matrix2"/>
    <dgm:cxn modelId="{9BEE9C9A-15F4-45AD-86F0-5FA8F51B29B6}" type="presParOf" srcId="{8904ED7C-559C-41D8-9148-7CCE120A4391}" destId="{D39F79C5-0AA0-4195-AB34-F885C889A301}" srcOrd="0" destOrd="0" presId="urn:microsoft.com/office/officeart/2005/8/layout/matrix2"/>
    <dgm:cxn modelId="{82A988EE-57AF-4213-870E-FE422C6E1473}" type="presParOf" srcId="{8904ED7C-559C-41D8-9148-7CCE120A4391}" destId="{A5B4C617-5FBA-4179-801D-275FD9B23870}" srcOrd="1" destOrd="0" presId="urn:microsoft.com/office/officeart/2005/8/layout/matrix2"/>
    <dgm:cxn modelId="{E6D6DD0D-06B2-4E05-9C61-B96A8C604E55}" type="presParOf" srcId="{8904ED7C-559C-41D8-9148-7CCE120A4391}" destId="{52479C5A-42D3-420E-9AA7-E7068B3134DC}" srcOrd="2" destOrd="0" presId="urn:microsoft.com/office/officeart/2005/8/layout/matrix2"/>
    <dgm:cxn modelId="{FEE17C18-047E-4830-B938-4DAFF9A58D89}" type="presParOf" srcId="{8904ED7C-559C-41D8-9148-7CCE120A4391}" destId="{AA656305-F10A-4517-83AE-2C7BDC7DCC1F}" srcOrd="3" destOrd="0" presId="urn:microsoft.com/office/officeart/2005/8/layout/matrix2"/>
    <dgm:cxn modelId="{25AA2EDF-A6AB-4520-A861-FF7ECFFF17DC}" type="presParOf" srcId="{8904ED7C-559C-41D8-9148-7CCE120A4391}" destId="{C51582CC-B488-4CE5-85C4-48EB9F9A00F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6F4FB-4F12-48E1-8F24-BB88F2A8EC63}">
      <dsp:nvSpPr>
        <dsp:cNvPr id="0" name=""/>
        <dsp:cNvSpPr/>
      </dsp:nvSpPr>
      <dsp:spPr>
        <a:xfrm>
          <a:off x="50810" y="0"/>
          <a:ext cx="8848415" cy="6636328"/>
        </a:xfrm>
        <a:prstGeom prst="diamond">
          <a:avLst/>
        </a:prstGeom>
        <a:solidFill>
          <a:srgbClr val="002060">
            <a:alpha val="20000"/>
          </a:srgbClr>
        </a:solidFill>
        <a:ln w="104775" cmpd="thinThick">
          <a:solidFill>
            <a:schemeClr val="tx1"/>
          </a:solidFill>
          <a:prstDash val="dash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A0357AF-998B-4EBA-8835-F10AFC386D9F}">
      <dsp:nvSpPr>
        <dsp:cNvPr id="0" name=""/>
        <dsp:cNvSpPr/>
      </dsp:nvSpPr>
      <dsp:spPr>
        <a:xfrm>
          <a:off x="113161" y="236816"/>
          <a:ext cx="4316417" cy="295175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57254" y="380909"/>
        <a:ext cx="4028231" cy="2663567"/>
      </dsp:txXfrm>
    </dsp:sp>
    <dsp:sp modelId="{7624F1BD-8E90-4E73-B015-1CACDC58FB97}">
      <dsp:nvSpPr>
        <dsp:cNvPr id="0" name=""/>
        <dsp:cNvSpPr/>
      </dsp:nvSpPr>
      <dsp:spPr>
        <a:xfrm>
          <a:off x="4483135" y="224341"/>
          <a:ext cx="4316417" cy="295175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627228" y="368434"/>
        <a:ext cx="4028231" cy="2663567"/>
      </dsp:txXfrm>
    </dsp:sp>
    <dsp:sp modelId="{6A8CC0B5-6F7C-4FE5-A5CB-F00C8B79E66F}">
      <dsp:nvSpPr>
        <dsp:cNvPr id="0" name=""/>
        <dsp:cNvSpPr/>
      </dsp:nvSpPr>
      <dsp:spPr>
        <a:xfrm>
          <a:off x="150586" y="3360691"/>
          <a:ext cx="4316417" cy="295175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94679" y="3504784"/>
        <a:ext cx="4028231" cy="2663567"/>
      </dsp:txXfrm>
    </dsp:sp>
    <dsp:sp modelId="{D06054E4-AEAC-4CB1-BDCE-E4EC1CDB9085}">
      <dsp:nvSpPr>
        <dsp:cNvPr id="0" name=""/>
        <dsp:cNvSpPr/>
      </dsp:nvSpPr>
      <dsp:spPr>
        <a:xfrm>
          <a:off x="4483161" y="3348164"/>
          <a:ext cx="4316417" cy="2951753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627254" y="3492257"/>
        <a:ext cx="4028231" cy="2663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F79C5-0AA0-4195-AB34-F885C889A301}">
      <dsp:nvSpPr>
        <dsp:cNvPr id="0" name=""/>
        <dsp:cNvSpPr/>
      </dsp:nvSpPr>
      <dsp:spPr>
        <a:xfrm>
          <a:off x="96991" y="0"/>
          <a:ext cx="8769907" cy="6567055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5B4C617-5FBA-4179-801D-275FD9B23870}">
      <dsp:nvSpPr>
        <dsp:cNvPr id="0" name=""/>
        <dsp:cNvSpPr/>
      </dsp:nvSpPr>
      <dsp:spPr>
        <a:xfrm>
          <a:off x="315608" y="0"/>
          <a:ext cx="3840755" cy="262682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43839" y="128231"/>
        <a:ext cx="3584293" cy="2370360"/>
      </dsp:txXfrm>
    </dsp:sp>
    <dsp:sp modelId="{52479C5A-42D3-420E-9AA7-E7068B3134DC}">
      <dsp:nvSpPr>
        <dsp:cNvPr id="0" name=""/>
        <dsp:cNvSpPr/>
      </dsp:nvSpPr>
      <dsp:spPr>
        <a:xfrm>
          <a:off x="4242549" y="370237"/>
          <a:ext cx="4402685" cy="2146770"/>
        </a:xfrm>
        <a:prstGeom prst="leftArrow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২০দিনে ফসল কাটতে পারে।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79242" y="906930"/>
        <a:ext cx="3865992" cy="1073385"/>
      </dsp:txXfrm>
    </dsp:sp>
    <dsp:sp modelId="{AA656305-F10A-4517-83AE-2C7BDC7DCC1F}">
      <dsp:nvSpPr>
        <dsp:cNvPr id="0" name=""/>
        <dsp:cNvSpPr/>
      </dsp:nvSpPr>
      <dsp:spPr>
        <a:xfrm>
          <a:off x="83082" y="3389532"/>
          <a:ext cx="4153347" cy="3123895"/>
        </a:xfrm>
        <a:prstGeom prst="upArrow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 জন লোক বাড়লে ফসল কাটবে কত দিনে ?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21419" y="4170506"/>
        <a:ext cx="2076673" cy="2342921"/>
      </dsp:txXfrm>
    </dsp:sp>
    <dsp:sp modelId="{C51582CC-B488-4CE5-85C4-48EB9F9A00F6}">
      <dsp:nvSpPr>
        <dsp:cNvPr id="0" name=""/>
        <dsp:cNvSpPr/>
      </dsp:nvSpPr>
      <dsp:spPr>
        <a:xfrm>
          <a:off x="4859879" y="3513374"/>
          <a:ext cx="3466695" cy="262682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৫ দিনে ফসল কাটা  শেষ করতে অতিরিক্ত কত জন লোক লাগবে ?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88110" y="3641605"/>
        <a:ext cx="3210233" cy="2370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E9FD3-DBE4-42FE-86D1-86808C6F0136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3C5E8-FFAA-4B3A-B2A5-A7010630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5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চিত্রটিতে</a:t>
            </a:r>
            <a:r>
              <a:rPr lang="bn-BD" baseline="0" dirty="0" smtClean="0"/>
              <a:t> কি দেখতে পাচ্ছ 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C5E8-FFAA-4B3A-B2A5-A7010630AF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37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১৪দিন। ও ২১ জন । আপনি মনে করলে প্রয়োজনে আরো পরিবর্তন পরিমার্জন বা </a:t>
            </a:r>
            <a:r>
              <a:rPr lang="bn-BD" baseline="0" dirty="0" smtClean="0"/>
              <a:t>সংশোধন করতে </a:t>
            </a:r>
            <a:r>
              <a:rPr lang="bn-BD" baseline="0" dirty="0" smtClean="0"/>
              <a:t>পারেন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C5E8-FFAA-4B3A-B2A5-A7010630AF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75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</a:t>
            </a:r>
            <a:r>
              <a:rPr lang="bn-BD" baseline="0" dirty="0" smtClean="0"/>
              <a:t>সংশোধন </a:t>
            </a:r>
            <a:r>
              <a:rPr lang="bn-BD" baseline="0" dirty="0" smtClean="0"/>
              <a:t>করতে পারেন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C5E8-FFAA-4B3A-B2A5-A7010630AF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5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C5E8-FFAA-4B3A-B2A5-A7010630AF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91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কন্টেন্টি তৈরিতে</a:t>
            </a:r>
            <a:r>
              <a:rPr lang="bn-BD" baseline="0" dirty="0" smtClean="0"/>
              <a:t> আদর্শমান  ( কারিকুলাম ডকুমেন্ট,পাঠ্যপুস্তক ,ট্রেনিং-এ লব্দ জ্ঞান ও দক্ষতা ) বজায় রাখার আপ্রাণ প্রচেষ্টা ছিল । তবুও আপনি মনে করলে প্রয়োজনে আরো পরিবর্তন পরিমার্জন বা সংশধন করতে পাতরেন 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C5E8-FFAA-4B3A-B2A5-A7010630AF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1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১ম</a:t>
            </a:r>
            <a:r>
              <a:rPr lang="bn-BD" baseline="0" dirty="0" smtClean="0"/>
              <a:t> চিত্র প্রদর্শন করে প্রশ্ন করা যেতে পারে থ্রি পিজটি দাম ......হলে ৭টি থ্রি-পিজের দাম কত ? দামটি কীভাবে বের করলে ? ২য় চিত্র প্রদর্শন করে প্রশ্ন করা যেতে পারে , ২টি খেলনার দাম ......টাকা হলে , ১টির দাম কত ? ৩য়  চিত্র প্রদর্শন করে প্রশ্ন করা যেতে পারে  দোকানে মাসে চাল বিক্রয় হয় ৬০ বস্তা ,তাহলে ১০ দিনে বিক্রয় হয় কয় বস্তা ?৪র্থ চিত্র প্রদর্শন করে প্রশ্ন করা যেতে পারে , ১২জন শ্রমিক কাজটি ১২দিনে করতে পারে ৬দিনে করতে কত জন শ্রমিক লাগবে ? </a:t>
            </a:r>
            <a:r>
              <a:rPr lang="bn-BD" baseline="0" dirty="0" smtClean="0"/>
              <a:t>এ ধরণের </a:t>
            </a:r>
            <a:r>
              <a:rPr lang="bn-BD" baseline="0" dirty="0" smtClean="0"/>
              <a:t>বাস্তব সমস্যা সমাধানে যে নিয়মটি  ব্যবহার করি তার নাম কী 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C5E8-FFAA-4B3A-B2A5-A7010630AF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48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</a:t>
            </a:r>
            <a:r>
              <a:rPr lang="bn-BD" baseline="0" dirty="0" smtClean="0"/>
              <a:t>সংশোধন </a:t>
            </a:r>
            <a:r>
              <a:rPr lang="bn-BD" baseline="0" dirty="0" smtClean="0"/>
              <a:t>করতে পারেন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C5E8-FFAA-4B3A-B2A5-A7010630AF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8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</a:t>
            </a:r>
            <a:r>
              <a:rPr lang="bn-BD" baseline="0" dirty="0" smtClean="0"/>
              <a:t>সংশোধন </a:t>
            </a:r>
            <a:r>
              <a:rPr lang="bn-BD" baseline="0" dirty="0" smtClean="0"/>
              <a:t>করতে পারেন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C5E8-FFAA-4B3A-B2A5-A7010630AF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99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১২০০০টাকার । আপনি মনে করলে প্রয়োজনে আরো পরিবর্তন পরিমার্জন বা </a:t>
            </a:r>
            <a:r>
              <a:rPr lang="bn-BD" baseline="0" dirty="0" smtClean="0"/>
              <a:t>সংশোধন </a:t>
            </a:r>
            <a:r>
              <a:rPr lang="bn-BD" baseline="0" dirty="0" smtClean="0"/>
              <a:t>করতে পারেন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C5E8-FFAA-4B3A-B2A5-A7010630AF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91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</a:t>
            </a:r>
            <a:r>
              <a:rPr lang="bn-BD" baseline="0" dirty="0" smtClean="0"/>
              <a:t>সংশোধন </a:t>
            </a:r>
            <a:r>
              <a:rPr lang="bn-BD" baseline="0" dirty="0" smtClean="0"/>
              <a:t>করতে পারেন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C5E8-FFAA-4B3A-B2A5-A7010630AF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53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</a:t>
            </a:r>
            <a:r>
              <a:rPr lang="bn-BD" baseline="0" dirty="0" smtClean="0"/>
              <a:t>সংশোধন </a:t>
            </a:r>
            <a:r>
              <a:rPr lang="bn-BD" baseline="0" dirty="0" smtClean="0"/>
              <a:t>করতে পারেন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C5E8-FFAA-4B3A-B2A5-A7010630AF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34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</a:t>
            </a:r>
            <a:r>
              <a:rPr lang="bn-BD" baseline="0" dirty="0" smtClean="0"/>
              <a:t>সংশোধন </a:t>
            </a:r>
            <a:r>
              <a:rPr lang="bn-BD" baseline="0" dirty="0" smtClean="0"/>
              <a:t>করতে পারেন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C5E8-FFAA-4B3A-B2A5-A7010630AF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08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২৭ দিন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C5E8-FFAA-4B3A-B2A5-A7010630AF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1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68E16-0AF8-478A-BCF5-5BCDAA8AD4D0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8FD7B7-6CEB-4EAC-979E-B73095E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1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68E16-0AF8-478A-BCF5-5BCDAA8AD4D0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8FD7B7-6CEB-4EAC-979E-B73095E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4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68E16-0AF8-478A-BCF5-5BCDAA8AD4D0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8FD7B7-6CEB-4EAC-979E-B73095E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3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68E16-0AF8-478A-BCF5-5BCDAA8AD4D0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8FD7B7-6CEB-4EAC-979E-B73095E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68E16-0AF8-478A-BCF5-5BCDAA8AD4D0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8FD7B7-6CEB-4EAC-979E-B73095E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4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68E16-0AF8-478A-BCF5-5BCDAA8AD4D0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8FD7B7-6CEB-4EAC-979E-B73095E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68E16-0AF8-478A-BCF5-5BCDAA8AD4D0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8FD7B7-6CEB-4EAC-979E-B73095E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9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68E16-0AF8-478A-BCF5-5BCDAA8AD4D0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8FD7B7-6CEB-4EAC-979E-B73095E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0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68E16-0AF8-478A-BCF5-5BCDAA8AD4D0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8FD7B7-6CEB-4EAC-979E-B73095E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02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68E16-0AF8-478A-BCF5-5BCDAA8AD4D0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8FD7B7-6CEB-4EAC-979E-B73095E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68E16-0AF8-478A-BCF5-5BCDAA8AD4D0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8FD7B7-6CEB-4EAC-979E-B73095E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7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04"/>
            </a:avLst>
          </a:prstGeom>
          <a:noFill/>
          <a:ln w="539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371600"/>
            <a:ext cx="7870371" cy="458587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 স্লাইডটি সম্মানিত শিক্ষকবৃন্দের জন্য  </a:t>
            </a:r>
          </a:p>
          <a:p>
            <a:pPr algn="just"/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 হাইড করে রাখা হয়েছে ।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bn-BD" sz="2800" dirty="0" smtClean="0">
                <a:latin typeface="Times New Roman" panose="02020603050405020304" pitchFamily="18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bn-BD" sz="2800" dirty="0" smtClean="0">
                <a:latin typeface="Times New Roman" panose="02020603050405020304" pitchFamily="18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শুরু করলে  হাইড স্লাইডগুলো দেখা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যাবে না । এই পাঠটি শ্রেণিকক্ষে উপস্থাপনের সময় প্রয়োজনীয় পরামর্শ  স্লাইড নোটে দেওয়া আছে । শ্রেণিতে কনটেন্টটি দ্বারা পাঠ উপস্থাপনের পূর্বে পাঠ্য বইয়ের নির্ধারিত পাঠের সাথে মিলিয়ে নিতে এবং কাজের/সমস্যার সমাধান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 উপস্থাপনের আগে তৈরি করে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নিতে সবিনয় অনুরোধ করা হলো  । </a:t>
            </a:r>
            <a:r>
              <a:rPr lang="bn-BD" sz="2800" dirty="0" smtClean="0"/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9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45" y="1497169"/>
            <a:ext cx="5151549" cy="3863662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484997"/>
              </p:ext>
            </p:extLst>
          </p:nvPr>
        </p:nvGraphicFramePr>
        <p:xfrm>
          <a:off x="4404359" y="3535680"/>
          <a:ext cx="1938303" cy="1635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4359" y="3535680"/>
                        <a:ext cx="1938303" cy="1635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ame 3"/>
          <p:cNvSpPr/>
          <p:nvPr/>
        </p:nvSpPr>
        <p:spPr>
          <a:xfrm>
            <a:off x="137159" y="144780"/>
            <a:ext cx="8884920" cy="6568440"/>
          </a:xfrm>
          <a:prstGeom prst="frame">
            <a:avLst>
              <a:gd name="adj1" fmla="val 2062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228742" y="296784"/>
            <a:ext cx="4701754" cy="1048381"/>
          </a:xfrm>
          <a:prstGeom prst="cloudCallout">
            <a:avLst>
              <a:gd name="adj1" fmla="val 6308"/>
              <a:gd name="adj2" fmla="val 177269"/>
            </a:avLst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ভিডিওটি দেখি </a:t>
            </a:r>
            <a:endParaRPr lang="en-US" sz="36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228476"/>
            <a:ext cx="8122850" cy="5007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9961" y="5384906"/>
            <a:ext cx="9084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১২জন শ্রমিক কাজটি ১২দিনে করতে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পারে, 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 শ্রমিক 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891" y="79583"/>
            <a:ext cx="2054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0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322285" y="944834"/>
            <a:ext cx="3057995" cy="1746974"/>
          </a:xfrm>
          <a:prstGeom prst="plaqu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82550" cmpd="thinThick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que 3"/>
          <p:cNvSpPr/>
          <p:nvPr/>
        </p:nvSpPr>
        <p:spPr>
          <a:xfrm>
            <a:off x="322285" y="2826718"/>
            <a:ext cx="3057995" cy="1801995"/>
          </a:xfrm>
          <a:prstGeom prst="plaque">
            <a:avLst/>
          </a:prstGeom>
          <a:blipFill>
            <a:blip r:embed="rId4"/>
            <a:stretch>
              <a:fillRect/>
            </a:stretch>
          </a:blipFill>
          <a:ln w="76200" cmpd="thinThick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aque 6"/>
          <p:cNvSpPr/>
          <p:nvPr/>
        </p:nvSpPr>
        <p:spPr>
          <a:xfrm>
            <a:off x="322285" y="4775439"/>
            <a:ext cx="3057995" cy="1753852"/>
          </a:xfrm>
          <a:prstGeom prst="plaque">
            <a:avLst/>
          </a:prstGeom>
          <a:blipFill dpi="0" rotWithShape="1">
            <a:blip r:embed="rId5"/>
            <a:srcRect/>
            <a:stretch>
              <a:fillRect l="-14000" t="-13000" r="-12000" b="-24000"/>
            </a:stretch>
          </a:blipFill>
          <a:ln w="92075" cmpd="thinThick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5251" y="1081852"/>
            <a:ext cx="5179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 শ্রমিক কাজটি করে   ১২দিনে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0281" y="2991246"/>
            <a:ext cx="576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 শ্রমিক কাজটি করবে (১২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১২)দিনে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80280" y="4832142"/>
                <a:ext cx="5763719" cy="1475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জন শ্রমিক কাজটি করবে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num>
                      <m:den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দিনে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=  ২৪ দিনে ।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280" y="4832142"/>
                <a:ext cx="5763719" cy="1475469"/>
              </a:xfrm>
              <a:prstGeom prst="rect">
                <a:avLst/>
              </a:prstGeom>
              <a:blipFill rotWithShape="0">
                <a:blip r:embed="rId6"/>
                <a:stretch>
                  <a:fillRect l="-3280" b="-14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66719" y="102030"/>
            <a:ext cx="1730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sz="4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4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39453"/>
            <a:ext cx="8899387" cy="5006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-1" y="5471411"/>
            <a:ext cx="9099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গুদামে সৈন্য দলটির জন্য ৩৬ দিনের খাদ্য মজুদ আছে। সৈন্যদলে আরো ৬ জন নতুন সৈন্য যোগ দেয়ায় ঐ খাদ্য কত দিন চলবে 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6135" y="194873"/>
            <a:ext cx="4004685" cy="1019331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3600" u="sng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53867493"/>
              </p:ext>
            </p:extLst>
          </p:nvPr>
        </p:nvGraphicFramePr>
        <p:xfrm>
          <a:off x="96983" y="73782"/>
          <a:ext cx="8963890" cy="6567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25237" y="2690948"/>
            <a:ext cx="321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 কাটে ৭ জনে 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3963" y="2595549"/>
            <a:ext cx="4418429" cy="837128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bn-BD" sz="3600" u="sng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600" u="sng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9F79C5-0AA0-4195-AB34-F885C889A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39F79C5-0AA0-4195-AB34-F885C889A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B4C617-5FBA-4179-801D-275FD9B23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A5B4C617-5FBA-4179-801D-275FD9B238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479C5A-42D3-420E-9AA7-E7068B313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52479C5A-42D3-420E-9AA7-E7068B3134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656305-F10A-4517-83AE-2C7BDC7DC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AA656305-F10A-4517-83AE-2C7BDC7DC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1582CC-B488-4CE5-85C4-48EB9F9A0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C51582CC-B488-4CE5-85C4-48EB9F9A0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28947">
            <a:off x="66319" y="716806"/>
            <a:ext cx="2367373" cy="9980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-5073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60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60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60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u="sng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55016" y="175191"/>
            <a:ext cx="5712447" cy="2939424"/>
            <a:chOff x="3255016" y="175191"/>
            <a:chExt cx="5712447" cy="29394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5016" y="175191"/>
              <a:ext cx="5712447" cy="25361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4450080" y="2529840"/>
              <a:ext cx="3581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তাঁরা কাজটি ৬দিনে করে 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0005" y="3246120"/>
            <a:ext cx="5501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একজনে কাজটি কত দিনে করবে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0005" y="3962400"/>
            <a:ext cx="5501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৬জনে কাজটি কত দিনে করবে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0005" y="4759548"/>
            <a:ext cx="6217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কাজটি এক দিনে করবে কত জন শ্রমিকে 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1282" y="5475828"/>
            <a:ext cx="6217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কাজটি ৯ দিনে করবে কত জন শ্রমিকে 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3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0" y="4661804"/>
            <a:ext cx="9108720" cy="334893"/>
          </a:xfrm>
          <a:prstGeom prst="parallelogram">
            <a:avLst/>
          </a:prstGeom>
          <a:pattFill prst="sphere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" y="961472"/>
            <a:ext cx="8735340" cy="1714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3380" y="2524923"/>
            <a:ext cx="8397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৪জন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১০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২১দিনে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ঐ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৬জন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১৫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740" y="3708917"/>
            <a:ext cx="1401090" cy="1287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" y="5076082"/>
            <a:ext cx="8397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রবিন দৈনিক ১০ঘন্টা হেঁটে ১২দিনে ৪৮০ কিলোমিটার পথ অতিক্রম করে । দৈনিক ৯ঘন্টা হেঁটে কত দিনে ৩৬০ 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অতিক্রম করবে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430" y="78317"/>
            <a:ext cx="3790596" cy="10342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-5073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000" b="1" u="sng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</a:t>
            </a:r>
            <a:r>
              <a:rPr lang="bn-BD" sz="6000" b="1" u="sng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u="sng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3" presetClass="path" presetSubtype="0" repeatCount="indefinite" accel="97000" decel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94027 -0.00092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5" y="155446"/>
            <a:ext cx="8794199" cy="6524618"/>
          </a:xfrm>
          <a:prstGeom prst="rect">
            <a:avLst/>
          </a:prstGeom>
          <a:blipFill dpi="0" rotWithShape="1">
            <a:blip r:embed="rId4"/>
            <a:srcRect/>
            <a:stretch>
              <a:fillRect l="2000" b="33000"/>
            </a:stretch>
          </a:blipFill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80646" y="504092"/>
            <a:ext cx="7159020" cy="1946031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297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6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123133"/>
            <a:ext cx="4724400" cy="1477714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7" y="3414666"/>
            <a:ext cx="8763000" cy="1077218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7" y="4724400"/>
            <a:ext cx="8763000" cy="1569660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রায়হানা তসলিম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সহযোগী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আহসানুল আলম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অধ্যাপক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 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রাজিয়া বেগম , প্রভাষক,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7" y="1909289"/>
            <a:ext cx="8763000" cy="1200329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0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03506" y="107508"/>
            <a:ext cx="6025662" cy="1886554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0" y="2103120"/>
            <a:ext cx="8849290" cy="454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4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2" y="3988526"/>
            <a:ext cx="1569083" cy="151803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647363" y="2092148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876630" y="2897831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4418097" y="2897831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7673" y="2833684"/>
            <a:ext cx="4160677" cy="646331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লিয়াকত আলী (লিটন) </a:t>
            </a:r>
            <a:endParaRPr lang="en-US" sz="36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236" y="3403751"/>
            <a:ext cx="3226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(গণিত ) </a:t>
            </a:r>
            <a:endParaRPr lang="en-US" sz="32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1997538" y="398724"/>
            <a:ext cx="4921623" cy="604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95" y="1411940"/>
            <a:ext cx="1488997" cy="14858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65712" y="2995049"/>
            <a:ext cx="3243077" cy="1620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 smtClean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</a:p>
          <a:p>
            <a:pPr algn="ctr"/>
            <a:r>
              <a:rPr lang="en-US" sz="14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400" dirty="0" smtClean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4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4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47" y="1183937"/>
            <a:ext cx="1558623" cy="1698435"/>
          </a:xfrm>
          <a:prstGeom prst="roundRect">
            <a:avLst>
              <a:gd name="adj" fmla="val 2014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305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02005540"/>
              </p:ext>
            </p:extLst>
          </p:nvPr>
        </p:nvGraphicFramePr>
        <p:xfrm>
          <a:off x="96982" y="110836"/>
          <a:ext cx="8950036" cy="6636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933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96F4FB-4F12-48E1-8F24-BB88F2A8E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C96F4FB-4F12-48E1-8F24-BB88F2A8E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0357AF-998B-4EBA-8835-F10AFC386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A0357AF-998B-4EBA-8835-F10AFC386D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24F1BD-8E90-4E73-B015-1CACDC58F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7624F1BD-8E90-4E73-B015-1CACDC58F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8CC0B5-6F7C-4FE5-A5CB-F00C8B79E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6A8CC0B5-6F7C-4FE5-A5CB-F00C8B79E6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6054E4-AEAC-4CB1-BDCE-E4EC1CDB9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D06054E4-AEAC-4CB1-BDCE-E4EC1CDB9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37160" y="137160"/>
            <a:ext cx="8854440" cy="6568440"/>
          </a:xfrm>
          <a:prstGeom prst="frame">
            <a:avLst>
              <a:gd name="adj1" fmla="val 23869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0025" y="2162628"/>
            <a:ext cx="5088709" cy="1942737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59903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ঐকি</a:t>
            </a:r>
            <a:r>
              <a:rPr lang="bn-BD" sz="4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4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য়ম </a:t>
            </a:r>
            <a:r>
              <a:rPr lang="bn-BD" sz="4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949" y="3472916"/>
            <a:ext cx="7718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ঐকিক নিয়ম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কী তা বলতে  পারবে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949" y="4539085"/>
            <a:ext cx="8458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ঐকিক নিয়মের হিসাবের সাহায্যে সময় ও কাজ ,সময় ও খাদ্য বিষয়ক গাণিতিক সমস্যা সমাধান  করতে পারবে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744503"/>
            <a:ext cx="4131327" cy="10906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840219" y="333829"/>
            <a:ext cx="7302295" cy="1214869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6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5" y="1497169"/>
            <a:ext cx="5151549" cy="3863662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994531"/>
              </p:ext>
            </p:extLst>
          </p:nvPr>
        </p:nvGraphicFramePr>
        <p:xfrm>
          <a:off x="4358641" y="3825240"/>
          <a:ext cx="1916288" cy="1269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8641" y="3825240"/>
                        <a:ext cx="1916288" cy="1269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ame 4"/>
          <p:cNvSpPr/>
          <p:nvPr/>
        </p:nvSpPr>
        <p:spPr>
          <a:xfrm>
            <a:off x="137160" y="121920"/>
            <a:ext cx="8884920" cy="6568440"/>
          </a:xfrm>
          <a:prstGeom prst="frame">
            <a:avLst>
              <a:gd name="adj1" fmla="val 2062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4" r="42834"/>
          <a:stretch/>
        </p:blipFill>
        <p:spPr>
          <a:xfrm>
            <a:off x="2323474" y="2600794"/>
            <a:ext cx="367259" cy="162111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80079" y="985603"/>
            <a:ext cx="1454047" cy="1573968"/>
          </a:xfrm>
          <a:prstGeom prst="roundRect">
            <a:avLst/>
          </a:prstGeom>
          <a:blipFill dpi="0" rotWithShape="1">
            <a:blip r:embed="rId4"/>
            <a:srcRect/>
            <a:stretch>
              <a:fillRect l="3000" t="2000" r="2000" b="3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15020" y="4263136"/>
            <a:ext cx="2158584" cy="2188563"/>
          </a:xfrm>
          <a:prstGeom prst="roundRect">
            <a:avLst/>
          </a:prstGeom>
          <a:blipFill dpi="0" rotWithShape="1">
            <a:blip r:embed="rId5"/>
            <a:srcRect/>
            <a:stretch>
              <a:fillRect r="2000" b="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12763" y="1532107"/>
            <a:ext cx="393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২৫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0320" y="2967176"/>
            <a:ext cx="2480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01069" y="2698833"/>
                <a:ext cx="2893226" cy="914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২৫</m:t>
                        </m:r>
                      </m:num>
                      <m:den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৫ টাকা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069" y="2698833"/>
                <a:ext cx="2893226" cy="914674"/>
              </a:xfrm>
              <a:prstGeom prst="rect">
                <a:avLst/>
              </a:prstGeom>
              <a:blipFill rotWithShape="0">
                <a:blip r:embed="rId6"/>
                <a:stretch>
                  <a:fillRect l="-6540"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320320" y="4960868"/>
            <a:ext cx="2480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8626" y="4960868"/>
            <a:ext cx="2893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৮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 ৪০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641" y="184746"/>
            <a:ext cx="860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হলে, ৮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 ?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61" y="757445"/>
            <a:ext cx="1730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sz="4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19923"/>
            <a:ext cx="8866910" cy="6516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820" y="5593743"/>
            <a:ext cx="8756073" cy="1077218"/>
          </a:xfrm>
          <a:prstGeom prst="rect">
            <a:avLst/>
          </a:prstGeom>
          <a:solidFill>
            <a:srgbClr val="F2D4C8"/>
          </a:solidFill>
          <a:ln>
            <a:solidFill>
              <a:srgbClr val="F2504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৯০০০টাকার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৪৫০টাকা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৬০০টাকা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5584" y="119923"/>
            <a:ext cx="4004685" cy="1019331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3600" u="sng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</TotalTime>
  <Words>670</Words>
  <Application>Microsoft Office PowerPoint</Application>
  <PresentationFormat>On-screen Show (4:3)</PresentationFormat>
  <Paragraphs>83</Paragraphs>
  <Slides>18</Slides>
  <Notes>13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Vrinda</vt:lpstr>
      <vt:lpstr>Wingdings</vt:lpstr>
      <vt:lpstr>Wingdings 2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LITON</cp:lastModifiedBy>
  <cp:revision>111</cp:revision>
  <dcterms:created xsi:type="dcterms:W3CDTF">2014-12-13T02:06:09Z</dcterms:created>
  <dcterms:modified xsi:type="dcterms:W3CDTF">2016-08-07T05:46:26Z</dcterms:modified>
</cp:coreProperties>
</file>